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48"/>
  </p:notesMasterIdLst>
  <p:sldIdLst>
    <p:sldId id="257" r:id="rId14"/>
    <p:sldId id="258" r:id="rId15"/>
    <p:sldId id="297" r:id="rId16"/>
    <p:sldId id="318" r:id="rId17"/>
    <p:sldId id="398" r:id="rId18"/>
    <p:sldId id="396" r:id="rId19"/>
    <p:sldId id="402" r:id="rId20"/>
    <p:sldId id="389" r:id="rId21"/>
    <p:sldId id="403" r:id="rId22"/>
    <p:sldId id="404" r:id="rId23"/>
    <p:sldId id="405" r:id="rId24"/>
    <p:sldId id="376" r:id="rId25"/>
    <p:sldId id="388" r:id="rId26"/>
    <p:sldId id="406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77" r:id="rId35"/>
    <p:sldId id="361" r:id="rId36"/>
    <p:sldId id="362" r:id="rId37"/>
    <p:sldId id="372" r:id="rId38"/>
    <p:sldId id="373" r:id="rId39"/>
    <p:sldId id="378" r:id="rId40"/>
    <p:sldId id="390" r:id="rId41"/>
    <p:sldId id="391" r:id="rId42"/>
    <p:sldId id="392" r:id="rId43"/>
    <p:sldId id="393" r:id="rId44"/>
    <p:sldId id="394" r:id="rId45"/>
    <p:sldId id="397" r:id="rId46"/>
    <p:sldId id="295" r:id="rId4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3300"/>
    <a:srgbClr val="CC0000"/>
    <a:srgbClr val="E6E6E6"/>
    <a:srgbClr val="008BBC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4" autoAdjust="0"/>
  </p:normalViewPr>
  <p:slideViewPr>
    <p:cSldViewPr snapToGrid="0">
      <p:cViewPr varScale="1">
        <p:scale>
          <a:sx n="42" d="100"/>
          <a:sy n="42" d="100"/>
        </p:scale>
        <p:origin x="91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4515700-5F6C-4837-AF47-C86B41FC003E}" type="datetimeFigureOut">
              <a:rPr lang="en-US"/>
              <a:t>6/24/2019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1F29DA4-082D-404D-ACB5-300F609462A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3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0D51C2F-F069-4606-A07F-4705CE019B1B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B9515FC-5BD5-42AF-A326-1275B4EFEF2F}" type="slidenum">
              <a:rPr lang="en-US" altLang="zh-CN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遇臧而过的故事：山科大学生在 </a:t>
            </a:r>
            <a:r>
              <a:rPr lang="en-US" altLang="zh-CN"/>
              <a:t>Linux </a:t>
            </a:r>
            <a:r>
              <a:rPr lang="zh-CN" altLang="en-US"/>
              <a:t>考试时，担心自己过不了。很多学生向我要试题范围，其中一个学生昵称叫遇臧，我告诉她，你改名遇臧而过，则考试定会通过。</a:t>
            </a:r>
            <a:endParaRPr lang="en-US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F2B13C4-DFF4-4E59-8A4F-9FCD85B6383F}" type="slidenum">
              <a:rPr lang="en-US" altLang="zh-CN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F29DA4-082D-404D-ACB5-300F609462A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1ACA-2DA9-44D7-8E73-0E0527CAC460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1987C-16BF-4C5A-8836-D132089D70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B388D-6C17-4A30-9CA1-1EAD0595197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1EA94-2077-4CEB-8523-87E62E24FCB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F8ADD-36AC-45C7-ACDE-48E97336429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CDBEB-24BD-435D-AD8A-72D49199230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12F85-F95C-4866-A213-2981573BE79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4C096-F106-4440-AC98-6931290F95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E6195-894B-424B-B7D2-8B128BB4B9A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299EE-E8D2-476E-9F26-80C76EA39C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53F84-2E2A-4322-A877-4D782C566C5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4E44A-1639-4DC6-A7CD-30410E30FC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4571-A9E4-4F5F-B247-D71AA882005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3BE38-4A05-4F22-A696-0BD5E3F6BA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62D31-27F8-46A5-967F-D3649D3090F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2AC3-8DBD-4E47-AB08-9B25A335D9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06FFC-CB4D-45E8-B0AE-CE53BF002D9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7E249-E55D-4028-9E8E-20493F1088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8B3E0-FC89-4DCB-8021-D2AC75B963F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1134C-32AB-40DB-93FB-804C76362DD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13820-0B67-48D8-AE51-C16D325D137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EC029-02C8-4694-B0BC-42374EDF51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9A5B3-CA00-456E-9065-A20BCF505CF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40237-46B3-4D10-BB4F-BFA28798A4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040C7-CF13-4BC5-AA0B-41B6901BDF9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E86F6-78D0-4B8C-BFE3-F0A718AA23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A9608-48DD-4761-B69F-F2DE40204AC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D3C7-A272-4351-A606-FF7A661CED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377DC-4EA1-4827-B08A-2BA2AEDFE13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05AA1-E779-4A86-8C24-AF6AC68F4D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BE97-D649-4EBD-BECD-C156516F711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A7C50-3AD1-4006-9C13-D400F220D2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8BF7A-5F72-45AD-9BEA-7A33A9607B9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D311F-4E8B-46D2-A0B7-9D4328C4D4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D04D5-C140-403A-BCD6-1AE7BA355260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F9F86-DC8C-4EBC-89A8-DF5309C8FE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40890-2AC9-4635-B275-0A21517668F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12D1B-C70A-433F-A560-A66732F68C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6F158-E49D-4CC3-B526-01C317869DF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40E3-5EB1-4F1C-8012-2A0793709C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37B3D-81A4-4CC4-A622-C61F232D0981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626EE-8633-4E9A-A36C-E77A84C507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3D19F-A75E-4167-8877-46592BB3C91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A254-5C15-495C-8F59-4959841CCB5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4F52A-D548-467F-9532-F8A8796643B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DE307-2A25-4453-B5F3-9479FA698F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rot="5400000">
            <a:off x="191171" y="408000"/>
            <a:ext cx="816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rot="5400000">
            <a:off x="441625" y="238942"/>
            <a:ext cx="480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67731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52490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929EF-1D85-456F-A6AA-8A0446BE2E5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620D2-F967-427A-9ECC-D0A3D36844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7D6C7-63C1-4080-B1F4-9A0A2E1148F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7653C-307B-4B91-BC49-544C92D076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BF584-76D7-43CC-B1BB-5354DFD020B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6E731-762A-4DFA-A0B8-382053E689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263F5-6B97-45A2-9BEC-0A58FEB93FA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886D0-A23F-4C9F-BC3F-B8082D0247E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E4EF2-6A98-40A3-B173-DD3613B8935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AF0A2-841C-4CEE-94ED-95B5EE69215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1129-FA5D-4E7C-9CB9-862C96FB571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A90EC-2607-43EF-BDE1-89CA05630FE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8EB6-EC04-4C76-93DB-E654E826B1E0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D52F8-197E-4D16-A52B-7AB4A8A11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B6B45-BA35-4424-B72F-610254D3207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BEB4C-7119-4446-AACB-35F4A22346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FC045-238F-41D7-95C6-72371765A03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ABE1B-41C6-470D-ADBF-BA403B4C84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6D41F-E560-4082-8524-105E2955623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AE10F-C0BF-4427-B721-9BCD881071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39E8D-295B-4EA9-B339-7B5C9D4D1CD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24D5A-063D-4F88-85E5-D2F2558962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79E59-C17F-4888-9206-A2B4AEEC9501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E36B0-F229-4BCC-AE15-CD4592E76A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7ED4-28EC-41BF-861A-999E58C545C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C8992-75C5-4475-8E65-1A89A950D54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CB87A-68E0-4FFC-BCEC-ED0A703EBEF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D9C92-F57B-4A67-AE71-CBB5194F99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CBBBE-199A-4334-AFE5-859AD902B85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FA0E6-D43B-4705-879E-F0B904A946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33BC3-74CE-4FD2-A111-F1AF26C0F0F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29F54-BA00-4223-BA3E-4EA972334E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48977-D5D4-41EE-A4B3-B5571E75EE1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EE93B-5F69-4017-8F53-4905A13D05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A2E4-2BA8-46C1-B350-CDCAA87E1C4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489-6103-47E0-A54C-50AE85DA53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D035A-AC2F-4FE3-B8DE-0360D89589D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8C2-940A-4E39-9E57-02AE486C84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E5E4E-79B5-498F-A721-007552F0F19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6B3F-A9F2-4A62-A968-2CE2D7553F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D0EBB-9E7E-4D29-B50D-C51E06F672F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E9042-C30B-4384-8052-966796A1D9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109D2-8559-4490-AEB2-53D31A0ADE4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0B087-A1A8-40CB-BB2D-9AD3853D61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4AB1-4239-4A16-8DEA-6D60E2EB473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F6FE4-0279-49D8-BBBE-EFDCB550F7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60A47-225B-466B-8051-0D6DAE6A06C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0FACB-BF13-4206-B8C9-D36D2D7536F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6DAD4-7CA2-463E-ADFE-F6A04CE72D5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02E69-567C-4177-B71E-CE70D96EF8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ECA5-5479-4873-882F-A3FEE317C1C7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4A0BD-51CB-427F-B329-C3319C9F64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03AC6-D1E5-4D12-964F-2BE195EA994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E910-BC94-41CC-9CA5-CFABEA181D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18368-B2D2-4A64-9AA4-EECC1DD4A60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0DC5-4F11-487F-ABB7-BDAC82EEEA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6EA0B-F18F-4277-8496-591D7DDB440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D5FC4-1C2B-4E43-B13F-729ABDAC3F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1D616-ABCF-4710-9DCB-49A4E8B94847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6353-8D25-4AFD-BDF5-CE240BBEE4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4495-93B4-42E1-9BDA-9D481E41D85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84433-933F-4DC4-AE4F-1628E44464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80BD-2879-40CB-920E-98B785C7F2A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5FE49-8BC8-4A4C-8339-0CBA4B07DB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C663-2086-4336-B6F2-756CE63B2FC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DA986-A683-4DAA-9071-5AE3719B97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03EC1-2BBE-4D2B-AD7D-8205A2D1539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47DA4-B5FE-4184-95D2-CA25B5106E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67171-B00F-495F-8DD8-71F3762DE81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9D1EA-E5C3-4203-AB8C-DB22EA7A63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F9097-7776-4435-934F-CD96F633298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4405A-D61A-44E2-AFD6-29424A6D83A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87B6-BE47-46E4-8760-74AEEED26FA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DFBA1-2EDB-4A02-90C8-F0925150F9B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05277-7897-4ACF-AD9A-432F335EE02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F712D-43E6-4DD8-847E-FD9D1E6498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A971-7CD3-4E0E-9BFC-B34A2FA3783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5C3C1-0B27-4887-9A77-73425D065F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97167-8181-4871-A24E-8AA8298A42E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ACD81-C7DC-42E8-BE8D-09E978DC0C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2C310-0E72-47C0-9AF3-8CFDBA4BF86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E8F9C-C397-494C-87C6-AA4030E5C22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A8004-6833-4F67-92D9-ADBF486DB79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C0A4-5FE3-41A1-99C8-8854DF54A97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E0F07-0BE2-4A3A-A14D-0528C7C852B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5FD02-1CBF-40B0-8EED-C2A7DA68C8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0258E-47A2-4768-AABF-A0B7074691F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6FF5-02CB-4AB1-922B-FD462C954E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5E63-99CD-4649-8C32-7AB97424B2E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BE152-1C31-455A-BA34-259319B5C5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F6076-14BC-4907-B3F5-2FEFAEB07CC1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471AC-249B-45FE-8ADF-5980477990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81B45-7EEF-45AE-9359-F7CC1DF433F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FEB4D-737D-4ED5-B562-134E2A398C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6505C-774A-4DFF-A1EE-7E2693A101A7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9CE5B-DE67-4DA6-9F95-925711ED8C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9A20D-F496-4AA2-8A6F-25DD3DA1F18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F2E7E-43DB-4635-9408-77421AA23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D1A57-A5F4-486A-B326-3983D9D6463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0A537-29EB-4158-A6B4-8A0D49CDBF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8189-06EC-4307-8BCD-B8995D65EE5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11039-8B17-412B-9318-C784A7587A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6650-2D62-47C6-B218-9B9EC0D2434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4FC52-7B71-4B00-906A-1B7E67A348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E3D18-0AC1-45F9-A5DB-44ECC5BDD15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F8444-FA19-4B47-91D3-749A4E1D873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0113C-778D-4445-9860-3210EABA052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6A2DD-DE3C-4F07-BCAA-D88EF7B200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6FFC-3DDF-4E54-9F3A-B3CDCDE0CA5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0C208-F714-43B1-B784-2E89349F071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FB8D8-14C8-4758-BB2B-AFD0FAD232C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870B4-2F08-4911-9EF6-2E766DA3B92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E1595-935B-460C-85FD-59CCBE802FD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4C263-6186-444B-B1BF-A960530D7A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DF8F-9F58-45CD-8B43-1F5401791F1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98F25-2D99-4764-AAF5-B490822E33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DE2E2-A9D8-4915-BDBF-BE4780D9C1C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1ED11-1228-4920-AF6E-DC88AE7B36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03D86-A637-4FD5-A644-7E6958AA51F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86B84-79D3-48D6-A225-DCE861566D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C998D-EBDC-40AE-B05F-95641FBB137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160D9-DBBE-45DE-8995-61E3D13D57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16B14-7FB5-45DD-95EB-97CDEAB7D7B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2933F-1470-481E-B849-4266A17758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DBFAA-B526-4D1B-AA6C-D1DFA82FC56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AD7DB-244D-402A-9B1B-24989AC615D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53A2A-BA47-4310-853C-575E1FB32F3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D65B5-2375-4A7D-B035-EC33567424F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3577E-27DC-4B63-9D0F-9AD6AD9B751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FED45-5935-4E4C-86C7-C457FA95A8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2CA7E-8527-48B5-BBC0-6A6EA0636AE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D4347-CBBC-4DA1-BDD7-E318AFA61B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98F92-73AA-4BCD-9148-17E7BA54182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A022-957D-4594-B451-A3650060D5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21A5C-1795-4CED-9828-0972391FD44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109CF-A1E7-4030-A95E-6AE91CAF71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4AA2C-AFCD-4EE4-BE1D-9632481CE34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3EC49-4A5B-41BC-A53B-52C29AAA2D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D6B9-9AB6-4B97-87F9-B45D604265C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5E89B-055D-428F-B15C-EEA6445503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8EFB6-7C53-4A59-8DAC-8C5BEFB56CD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E0A28-2E59-4AA3-A9C1-6DE98E8608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6E880-0B83-4090-BB49-1FC28F496391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96123-345D-4355-9EE7-74B406C423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BB07F-A8A7-4F7D-9DCF-DB914DD1425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FD37-6BB6-4D49-AA96-1C3B65B86A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F4C93-7932-496A-94EB-7252BAF381E1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708C3-85C6-4C01-B870-E91FFFA3DE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5B396-26EB-4B78-8BF0-D473E3269B6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38AD-CF67-4B68-AC41-F39A54C8E1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EEB4F-D7BF-4F48-8D2F-463D01D26A6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F6F13-1CA4-428F-B1AE-14DEC5E69D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4005-2A94-43C5-A56B-288DC3B7650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AECC8-5BD3-450C-8905-3FD5ECC336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178E7-6939-46C6-A6CD-AB117E07C88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B03E1-39E0-4FEC-8FD4-86AEF17DBD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C898-F6A7-47BF-99BA-22ED677C8D1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43C88-F8D8-4030-8157-405EDB89A08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9BB8C-641D-4354-B59B-3CD923C8B62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71CD7-4C78-4F62-B7D4-A8C6919B09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594EA-4E15-417C-8E91-E3D45C80994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646B2-F678-42E3-B90A-718B5E79FA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2F672-EEA0-4113-8731-EF8BCCABB07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B3B5F-6072-4A85-9DDA-1CCC4186F8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A9F5-FCAE-409D-8FAF-45A7CEB3B73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673B5-7472-4F44-A865-8A6C1A7799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4A569-52F8-4771-9066-FBD02FDB381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C1F9E-1B3E-447F-BFE4-1F100C11AC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3BCD6-1A4E-4107-8ABD-E6B6B883DFE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734D0-3F40-41EA-ADFF-2F34039F03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2103B-8991-4C78-9B44-8A8F26A5F1F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3450-3B77-4CFA-B860-FEDE9F0DB6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7345B-A8B8-451F-97AD-DD27AFC2E48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E041-43BE-4D5A-A996-1B54965E68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5A610-3226-4F18-B0BE-BF85AAEE84F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D7CFC-EA41-423B-895F-3735639D29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C7C53-3E04-4195-A065-DF614144EF0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0614-4DE4-4E76-930A-F803B36B0A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9FCB0-0C95-48A0-91F4-90EA5ED0438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9F457-96BD-472D-9E8A-B4C14C780B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B9536-1A4E-4919-A237-D5A3FB50B44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15F75-5FB1-4D12-A5B2-CC1A269DBD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CC8D8-B40F-4FA1-A143-0B444FDB986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B5569-9A6B-4124-80C1-F78479A70A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E8A86-9349-4079-84C4-B5A2B0E273F9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4AE-AA5B-4AAF-8E8F-8FD0F7A28F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4E38A-89B8-493E-B23D-A8B3E40EAAF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523AA-C130-450E-8975-846E7F7DCB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AB962-80C1-46BE-A561-3EAB77C258E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7788F-208B-4FD4-89EB-EBCD4E9684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1B92F-1A34-4641-B9E1-83C2635D033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42F8B-228C-49C6-B5FC-B3BB27EB43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D9A1-70EC-40ED-A584-748760E3889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6E28-EABD-45A8-9396-B25943CAA0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62957-5BD4-4C25-84E8-F30B6F8FBC5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62E7A-124C-4467-B9C4-1751B9C5E1C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92574-397B-46FB-99E0-EBE453FEDDD0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788E9-76AF-4CC1-B7A9-9B5904DAA40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94E4-6C92-4586-98BC-4BCE15577D5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EDC5F-158F-4C9C-B302-CD681A03D5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3247E-2F81-49B0-BD2A-E72CE88C123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0F31E-DCF9-4506-9FBA-6B17E0E56A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397C1-A2DF-4708-BFCC-DCC857BA5083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4DE6-A713-4E20-84C7-94F5FF1A7F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A516F-5CA7-4618-9512-5F9AC7D2A6A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2493-F190-405C-B8D4-86D697EBFB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64128-6CA2-4EEE-AF8B-43B98EDEFA0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26BFC-2C62-403E-B141-EBBA513871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740E-0CBF-4CE7-B02D-8FC8EDEA971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9C6AF-A688-4704-BD86-49DC8D16DF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2A9BE-7F81-4FEF-8DC2-50AAFFA070D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4A182-E5B5-497B-8439-006DCC9A2FA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C9BD1-B1CF-4612-82D1-95ABEDC2F54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64378-C46C-46B1-B385-918A62BF80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1BAC9-7105-411D-A532-365ACD13659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D886A-4424-4CFB-9C2F-9AEC1FD40DC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D21F7-A477-4B2D-978F-BB4AFEB1F100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6ABB6-2B17-4B43-918B-AFAF8566C2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221AC-6C8C-4374-8696-29AEDED1CA61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34954-2220-40A2-ACC0-FCFBFEE734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6D68C-9E78-4D5F-8EEC-0A16440FB45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E4B88-DB21-4910-947F-377EF1064E5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097AC-7CE3-472F-8A83-A2DEF3D8457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AACB5-E078-4DCA-B1A5-B58FBFDF71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512C2-46CB-423D-8549-F3812DDB337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C46B0-867D-4C38-B704-B4B52FDAB3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1DCB3-CCB2-4084-B4B4-B2AA34F31B4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9B7FC-6EC3-4B3C-A2CF-F0648D19FD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D2E2F-13C2-4521-8608-568BF8A0E7FF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3BCD-55CF-4649-87E2-5BB5C07E9B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64E9-505A-4A70-9214-FCFCAD95662B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15D93-350A-4C89-B984-26C96F5DD81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C433-0A45-42B9-9FAC-653A2664F017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F0EC9-94A5-4E1B-89F7-065E2CB82F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CAD2C-86B2-4727-B4A4-9DD7D18389C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F4623-D7E2-420B-B8B8-497758576F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94534-82CA-4E64-AB03-422B5B390DD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D71A4-8B4B-4E31-9B77-C0EA0D49B2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AD863-98BE-4C32-B791-43615AA7E2F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2B5EC-FEFB-4AB5-BAE6-9A10A9BD331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F076C7-0D66-41A2-AD2E-BC659C2899F5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3845DF-DE7A-41A5-8DD9-49ECB68F037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41A08D-51BE-4F29-AEEF-62B5E95CF57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BC1C680-6117-46F9-93AE-D9E80B0C6BA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D76E2-C7BA-4474-B3D7-B95C4E8B48ED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1229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82796D-CE83-4EC4-8C81-292D20C6BE1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7919188-64AB-4222-BBDA-DD108A7491A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09A0F6-CCFC-4CFE-A280-E562070461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84AED7-95E6-4FBD-8786-41B75E26B8E6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1434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9E3BAB-736C-4FE1-ABD1-FD70B23FFE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0D60E7-0354-4457-B647-7B900B04295E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F04BCF-7BF1-474F-A765-05F67E5E171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362405D-76CE-4551-9795-690D70D45F54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5D0563A-0E1A-4237-9A18-F086940F5C3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A102F9-3838-4D5A-B39B-4B7B52883D2A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C96560-F980-47C5-B11C-1A58048BEB9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14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7DBA98-5FF2-4F88-92D9-44D7DDC0E198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614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D23BCC-B1F2-4851-B496-F3999EF0A00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717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99A0AF9-BC11-4C44-B3AE-AA0B09770AB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717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EBA13A-6F4C-43BB-B96B-19BD69AFBA5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196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BEB52F-743B-49AD-8759-DB3466F3E98C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8197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29649F5-E106-4AA8-8015-0100F52CA5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6577B8-FE16-4798-9EB9-29D088ABC2F2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922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3E4BAA-3265-40EE-BAB5-9AC29AE4CC6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4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B5598CC-D191-412A-B307-352785E63750}" type="datetimeFigureOut">
              <a:rPr lang="zh-CN" altLang="en-US"/>
              <a:t>2019/6/24 Monday</a:t>
            </a:fld>
            <a:endParaRPr lang="zh-CN" altLang="en-US"/>
          </a:p>
        </p:txBody>
      </p:sp>
      <p:sp>
        <p:nvSpPr>
          <p:cNvPr id="1024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326184-58E8-4CB2-97A7-CFA7A09C1E1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4"/>
          <p:cNvSpPr/>
          <p:nvPr/>
        </p:nvSpPr>
        <p:spPr bwMode="auto">
          <a:xfrm>
            <a:off x="623950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文本框 6"/>
          <p:cNvSpPr txBox="1">
            <a:spLocks noChangeArrowheads="1"/>
          </p:cNvSpPr>
          <p:nvPr/>
        </p:nvSpPr>
        <p:spPr bwMode="auto">
          <a:xfrm>
            <a:off x="1835784" y="2144811"/>
            <a:ext cx="103562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</a:t>
            </a:r>
            <a:r>
              <a:rPr lang="en-US" alt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课程导学</a:t>
            </a:r>
            <a:endParaRPr lang="zh-CN" altLang="zh-CN" sz="5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文本框 8"/>
          <p:cNvSpPr txBox="1">
            <a:spLocks noChangeArrowheads="1"/>
          </p:cNvSpPr>
          <p:nvPr/>
        </p:nvSpPr>
        <p:spPr bwMode="auto">
          <a:xfrm>
            <a:off x="6118736" y="4193111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：鞠祥明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3690"/>
            <a:ext cx="1302385" cy="90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260648"/>
            <a:ext cx="9566577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931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60648"/>
            <a:ext cx="9124855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531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0425" y="2117478"/>
            <a:ext cx="112325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掌握正确方法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避开学习误区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提高行业把控力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4787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40890" y="1195070"/>
            <a:ext cx="871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正确的认知思维！</a:t>
            </a:r>
          </a:p>
        </p:txBody>
      </p:sp>
      <p:sp>
        <p:nvSpPr>
          <p:cNvPr id="77905" name="Freeform 247"/>
          <p:cNvSpPr>
            <a:spLocks noEditPoints="1"/>
          </p:cNvSpPr>
          <p:nvPr/>
        </p:nvSpPr>
        <p:spPr bwMode="auto">
          <a:xfrm>
            <a:off x="1557338" y="1397000"/>
            <a:ext cx="242887" cy="241300"/>
          </a:xfrm>
          <a:custGeom>
            <a:avLst/>
            <a:gdLst>
              <a:gd name="T0" fmla="*/ 2147483646 w 153"/>
              <a:gd name="T1" fmla="*/ 2147483646 h 152"/>
              <a:gd name="T2" fmla="*/ 2147483646 w 153"/>
              <a:gd name="T3" fmla="*/ 2147483646 h 152"/>
              <a:gd name="T4" fmla="*/ 2147483646 w 153"/>
              <a:gd name="T5" fmla="*/ 2147483646 h 152"/>
              <a:gd name="T6" fmla="*/ 2147483646 w 153"/>
              <a:gd name="T7" fmla="*/ 2147483646 h 152"/>
              <a:gd name="T8" fmla="*/ 2147483646 w 153"/>
              <a:gd name="T9" fmla="*/ 2147483646 h 152"/>
              <a:gd name="T10" fmla="*/ 2147483646 w 153"/>
              <a:gd name="T11" fmla="*/ 2147483646 h 152"/>
              <a:gd name="T12" fmla="*/ 2147483646 w 153"/>
              <a:gd name="T13" fmla="*/ 2147483646 h 152"/>
              <a:gd name="T14" fmla="*/ 2147483646 w 153"/>
              <a:gd name="T15" fmla="*/ 0 h 152"/>
              <a:gd name="T16" fmla="*/ 2147483646 w 153"/>
              <a:gd name="T17" fmla="*/ 2147483646 h 152"/>
              <a:gd name="T18" fmla="*/ 0 w 153"/>
              <a:gd name="T19" fmla="*/ 2147483646 h 152"/>
              <a:gd name="T20" fmla="*/ 2147483646 w 153"/>
              <a:gd name="T21" fmla="*/ 2147483646 h 152"/>
              <a:gd name="T22" fmla="*/ 2147483646 w 153"/>
              <a:gd name="T23" fmla="*/ 2147483646 h 152"/>
              <a:gd name="T24" fmla="*/ 2147483646 w 153"/>
              <a:gd name="T25" fmla="*/ 2147483646 h 152"/>
              <a:gd name="T26" fmla="*/ 2147483646 w 153"/>
              <a:gd name="T27" fmla="*/ 2147483646 h 152"/>
              <a:gd name="T28" fmla="*/ 2147483646 w 153"/>
              <a:gd name="T29" fmla="*/ 2147483646 h 152"/>
              <a:gd name="T30" fmla="*/ 2147483646 w 153"/>
              <a:gd name="T31" fmla="*/ 2147483646 h 152"/>
              <a:gd name="T32" fmla="*/ 2147483646 w 153"/>
              <a:gd name="T33" fmla="*/ 2147483646 h 152"/>
              <a:gd name="T34" fmla="*/ 2147483646 w 153"/>
              <a:gd name="T35" fmla="*/ 2147483646 h 15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53" h="152">
                <a:moveTo>
                  <a:pt x="45" y="125"/>
                </a:moveTo>
                <a:lnTo>
                  <a:pt x="38" y="118"/>
                </a:lnTo>
                <a:lnTo>
                  <a:pt x="139" y="17"/>
                </a:lnTo>
                <a:lnTo>
                  <a:pt x="136" y="14"/>
                </a:lnTo>
                <a:lnTo>
                  <a:pt x="35" y="114"/>
                </a:lnTo>
                <a:lnTo>
                  <a:pt x="28" y="108"/>
                </a:lnTo>
                <a:lnTo>
                  <a:pt x="128" y="6"/>
                </a:lnTo>
                <a:lnTo>
                  <a:pt x="122" y="0"/>
                </a:lnTo>
                <a:lnTo>
                  <a:pt x="16" y="106"/>
                </a:lnTo>
                <a:lnTo>
                  <a:pt x="0" y="152"/>
                </a:lnTo>
                <a:lnTo>
                  <a:pt x="47" y="137"/>
                </a:lnTo>
                <a:lnTo>
                  <a:pt x="153" y="31"/>
                </a:lnTo>
                <a:lnTo>
                  <a:pt x="146" y="24"/>
                </a:lnTo>
                <a:lnTo>
                  <a:pt x="45" y="125"/>
                </a:lnTo>
                <a:close/>
                <a:moveTo>
                  <a:pt x="22" y="119"/>
                </a:moveTo>
                <a:lnTo>
                  <a:pt x="34" y="131"/>
                </a:lnTo>
                <a:lnTo>
                  <a:pt x="16" y="137"/>
                </a:lnTo>
                <a:lnTo>
                  <a:pt x="22" y="11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17420" y="2129118"/>
            <a:ext cx="23133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渴望学习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重在执行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坚持不懈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要事第一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40890" y="5175250"/>
            <a:ext cx="5552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剩下的事情，交给思途老师就行</a:t>
            </a: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7"/>
          <p:cNvSpPr/>
          <p:nvPr/>
        </p:nvSpPr>
        <p:spPr bwMode="auto">
          <a:xfrm rot="18900000">
            <a:off x="8096250" y="1910080"/>
            <a:ext cx="1309370" cy="1309370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Freeform 6"/>
          <p:cNvSpPr/>
          <p:nvPr/>
        </p:nvSpPr>
        <p:spPr bwMode="auto">
          <a:xfrm rot="18900000">
            <a:off x="8584274" y="2857847"/>
            <a:ext cx="1311892" cy="130993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 rot="18900000">
            <a:off x="7637780" y="3348990"/>
            <a:ext cx="1309370" cy="1309370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3" name="Freeform 8"/>
          <p:cNvSpPr/>
          <p:nvPr/>
        </p:nvSpPr>
        <p:spPr bwMode="auto">
          <a:xfrm rot="18900000">
            <a:off x="7148830" y="2400300"/>
            <a:ext cx="1309370" cy="1309370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925" name="Freeform 322"/>
          <p:cNvSpPr/>
          <p:nvPr/>
        </p:nvSpPr>
        <p:spPr bwMode="auto">
          <a:xfrm>
            <a:off x="1557655" y="5312410"/>
            <a:ext cx="289560" cy="274320"/>
          </a:xfrm>
          <a:custGeom>
            <a:avLst/>
            <a:gdLst>
              <a:gd name="T0" fmla="*/ 2147483646 w 287"/>
              <a:gd name="T1" fmla="*/ 2147483646 h 287"/>
              <a:gd name="T2" fmla="*/ 2147483646 w 287"/>
              <a:gd name="T3" fmla="*/ 2147483646 h 287"/>
              <a:gd name="T4" fmla="*/ 2147483646 w 287"/>
              <a:gd name="T5" fmla="*/ 2147483646 h 287"/>
              <a:gd name="T6" fmla="*/ 2147483646 w 287"/>
              <a:gd name="T7" fmla="*/ 2147483646 h 287"/>
              <a:gd name="T8" fmla="*/ 2147483646 w 287"/>
              <a:gd name="T9" fmla="*/ 2147483646 h 287"/>
              <a:gd name="T10" fmla="*/ 2147483646 w 287"/>
              <a:gd name="T11" fmla="*/ 2147483646 h 287"/>
              <a:gd name="T12" fmla="*/ 2147483646 w 287"/>
              <a:gd name="T13" fmla="*/ 2147483646 h 287"/>
              <a:gd name="T14" fmla="*/ 2147483646 w 287"/>
              <a:gd name="T15" fmla="*/ 2147483646 h 287"/>
              <a:gd name="T16" fmla="*/ 2147483646 w 287"/>
              <a:gd name="T17" fmla="*/ 2147483646 h 287"/>
              <a:gd name="T18" fmla="*/ 2147483646 w 287"/>
              <a:gd name="T19" fmla="*/ 2147483646 h 287"/>
              <a:gd name="T20" fmla="*/ 2147483646 w 287"/>
              <a:gd name="T21" fmla="*/ 2147483646 h 287"/>
              <a:gd name="T22" fmla="*/ 2147483646 w 287"/>
              <a:gd name="T23" fmla="*/ 0 h 287"/>
              <a:gd name="T24" fmla="*/ 2147483646 w 287"/>
              <a:gd name="T25" fmla="*/ 2147483646 h 287"/>
              <a:gd name="T26" fmla="*/ 2147483646 w 287"/>
              <a:gd name="T27" fmla="*/ 2147483646 h 287"/>
              <a:gd name="T28" fmla="*/ 2147483646 w 287"/>
              <a:gd name="T29" fmla="*/ 2147483646 h 287"/>
              <a:gd name="T30" fmla="*/ 2147483646 w 287"/>
              <a:gd name="T31" fmla="*/ 2147483646 h 287"/>
              <a:gd name="T32" fmla="*/ 2147483646 w 287"/>
              <a:gd name="T33" fmla="*/ 2147483646 h 287"/>
              <a:gd name="T34" fmla="*/ 2147483646 w 287"/>
              <a:gd name="T35" fmla="*/ 2147483646 h 287"/>
              <a:gd name="T36" fmla="*/ 2147483646 w 287"/>
              <a:gd name="T37" fmla="*/ 2147483646 h 287"/>
              <a:gd name="T38" fmla="*/ 2147483646 w 287"/>
              <a:gd name="T39" fmla="*/ 2147483646 h 287"/>
              <a:gd name="T40" fmla="*/ 2147483646 w 287"/>
              <a:gd name="T41" fmla="*/ 2147483646 h 287"/>
              <a:gd name="T42" fmla="*/ 2147483646 w 287"/>
              <a:gd name="T43" fmla="*/ 2147483646 h 287"/>
              <a:gd name="T44" fmla="*/ 2147483646 w 287"/>
              <a:gd name="T45" fmla="*/ 2147483646 h 287"/>
              <a:gd name="T46" fmla="*/ 0 w 287"/>
              <a:gd name="T47" fmla="*/ 2147483646 h 287"/>
              <a:gd name="T48" fmla="*/ 0 w 287"/>
              <a:gd name="T49" fmla="*/ 2147483646 h 287"/>
              <a:gd name="T50" fmla="*/ 2147483646 w 287"/>
              <a:gd name="T51" fmla="*/ 2147483646 h 287"/>
              <a:gd name="T52" fmla="*/ 2147483646 w 287"/>
              <a:gd name="T53" fmla="*/ 2147483646 h 287"/>
              <a:gd name="T54" fmla="*/ 2147483646 w 287"/>
              <a:gd name="T55" fmla="*/ 2147483646 h 28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21605" y="2454910"/>
            <a:ext cx="8837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在思途，你学会的不仅仅是编程技术，</a:t>
            </a:r>
          </a:p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学习的方式方法，解决问题的方式方法</a:t>
            </a:r>
          </a:p>
        </p:txBody>
      </p:sp>
    </p:spTree>
    <p:extLst>
      <p:ext uri="{BB962C8B-B14F-4D97-AF65-F5344CB8AC3E}">
        <p14:creationId xmlns:p14="http://schemas.microsoft.com/office/powerpoint/2010/main" val="33187121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0" grpId="0" bldLvl="0" animBg="1"/>
      <p:bldP spid="61" grpId="0" bldLvl="0" animBg="1"/>
      <p:bldP spid="62" grpId="0" bldLvl="0" animBg="1"/>
      <p:bldP spid="63" grpId="0" bldLvl="0" animBg="1"/>
      <p:bldP spid="77925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1477" y="391888"/>
            <a:ext cx="4416491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zh-CN" sz="3700" dirty="0">
                <a:solidFill>
                  <a:schemeClr val="bg1"/>
                </a:solidFill>
              </a:rPr>
              <a:t>能力提升阶段</a:t>
            </a:r>
            <a:r>
              <a:rPr lang="zh-CN" altLang="en-US" sz="3700" dirty="0">
                <a:solidFill>
                  <a:schemeClr val="bg1"/>
                </a:solidFill>
              </a:rPr>
              <a:t>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81025"/>
            <a:ext cx="10363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6910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259330"/>
            <a:ext cx="8361045" cy="102552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4" y="3585612"/>
            <a:ext cx="9144000" cy="176403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在了解理论之后立即去实践，实践驱动理论学习，理论掌握的扎实不容易忘记。</a:t>
            </a:r>
          </a:p>
        </p:txBody>
      </p:sp>
    </p:spTree>
    <p:extLst>
      <p:ext uri="{BB962C8B-B14F-4D97-AF65-F5344CB8AC3E}">
        <p14:creationId xmlns:p14="http://schemas.microsoft.com/office/powerpoint/2010/main" val="244349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不要善于做笔记，作总结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好记性不如赖笔头，前端知识繁杂多样，不可能完全记住。你今天看的东西，到了明天你会忘得一干二净，还得重头再来复习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45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不善于思考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遇到问题，本来百度就可以解决这个问题，结果问别人，别人再查看代码，理解思路流程，浪费大量的时间精力。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错误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找出原因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最快的时间解决掉。培养自己排除错误的能力和技巧，能够根据提示找出错误所在。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40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眼高手低，不屑于做看似简单的事情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学会一点东西开始骄傲自满，做完练习题，不继续研究学习其他知识，自己满足。眼高手低，等到真正开始做的时候，并不是你想象的那样简单。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多向老师请教，让老师给你布置更有针对性的作业。每天完成作业之后，利用剩余时间回顾总结，研究一些感兴趣的知识点。</a:t>
            </a:r>
          </a:p>
        </p:txBody>
      </p:sp>
    </p:spTree>
    <p:extLst>
      <p:ext uri="{BB962C8B-B14F-4D97-AF65-F5344CB8AC3E}">
        <p14:creationId xmlns:p14="http://schemas.microsoft.com/office/powerpoint/2010/main" val="300802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没有耐心，怕麻烦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随着时间的过去，激情减退，觉得无聊，丧失耐心。遇到困难的问题，解不出来，就开始放弃、得过且过，没有解决难题的执着之心。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36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平行四边形 4"/>
          <p:cNvSpPr>
            <a:spLocks noChangeArrowheads="1"/>
          </p:cNvSpPr>
          <p:nvPr/>
        </p:nvSpPr>
        <p:spPr bwMode="auto">
          <a:xfrm>
            <a:off x="6762750" y="342900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5" name="平行四边形 5"/>
          <p:cNvSpPr>
            <a:spLocks noChangeArrowheads="1"/>
          </p:cNvSpPr>
          <p:nvPr/>
        </p:nvSpPr>
        <p:spPr bwMode="auto">
          <a:xfrm flipV="1">
            <a:off x="6762750" y="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8436" name="组合 6"/>
          <p:cNvGrpSpPr/>
          <p:nvPr/>
        </p:nvGrpSpPr>
        <p:grpSpPr bwMode="auto">
          <a:xfrm>
            <a:off x="650875" y="2076102"/>
            <a:ext cx="4652963" cy="488950"/>
            <a:chOff x="0" y="0"/>
            <a:chExt cx="4653435" cy="489600"/>
          </a:xfrm>
        </p:grpSpPr>
        <p:grpSp>
          <p:nvGrpSpPr>
            <p:cNvPr id="18470" name="组合 7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74" name="矩形 11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75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自我介绍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71" name="组合 8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72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73" name="文本框 10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7" name="组合 13"/>
          <p:cNvGrpSpPr/>
          <p:nvPr/>
        </p:nvGrpSpPr>
        <p:grpSpPr bwMode="auto">
          <a:xfrm>
            <a:off x="650875" y="2736502"/>
            <a:ext cx="4652963" cy="488950"/>
            <a:chOff x="0" y="0"/>
            <a:chExt cx="4653435" cy="489600"/>
          </a:xfrm>
        </p:grpSpPr>
        <p:grpSp>
          <p:nvGrpSpPr>
            <p:cNvPr id="18464" name="组合 14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8" name="矩形 18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9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399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行业介绍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65" name="组合 15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66" name="矩形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7" name="文本框 17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8" name="组合 20"/>
          <p:cNvGrpSpPr/>
          <p:nvPr/>
        </p:nvGrpSpPr>
        <p:grpSpPr bwMode="auto">
          <a:xfrm>
            <a:off x="637084" y="4765992"/>
            <a:ext cx="4652963" cy="488950"/>
            <a:chOff x="0" y="0"/>
            <a:chExt cx="4653435" cy="489600"/>
          </a:xfrm>
        </p:grpSpPr>
        <p:grpSp>
          <p:nvGrpSpPr>
            <p:cNvPr id="18458" name="组合 21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2" name="矩形 25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3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课程体系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9" name="组合 22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60" name="矩形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1" name="文本框 24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9" name="组合 27"/>
          <p:cNvGrpSpPr/>
          <p:nvPr/>
        </p:nvGrpSpPr>
        <p:grpSpPr bwMode="auto">
          <a:xfrm>
            <a:off x="637084" y="5395913"/>
            <a:ext cx="4652963" cy="488950"/>
            <a:chOff x="0" y="0"/>
            <a:chExt cx="4653435" cy="489600"/>
          </a:xfrm>
        </p:grpSpPr>
        <p:grpSp>
          <p:nvGrpSpPr>
            <p:cNvPr id="184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40" name="组合 34"/>
          <p:cNvGrpSpPr/>
          <p:nvPr/>
        </p:nvGrpSpPr>
        <p:grpSpPr bwMode="auto">
          <a:xfrm>
            <a:off x="526049" y="486246"/>
            <a:ext cx="2701925" cy="900113"/>
            <a:chOff x="0" y="0"/>
            <a:chExt cx="2702007" cy="899374"/>
          </a:xfrm>
        </p:grpSpPr>
        <p:grpSp>
          <p:nvGrpSpPr>
            <p:cNvPr id="18448" name="组合 35"/>
            <p:cNvGrpSpPr/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18450" name="文本框 3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zh-CN" sz="36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</a:p>
            </p:txBody>
          </p:sp>
          <p:cxnSp>
            <p:nvCxnSpPr>
              <p:cNvPr id="18451" name="直接连接符 38"/>
              <p:cNvCxnSpPr>
                <a:cxnSpLocks noChangeShapeType="1"/>
              </p:cNvCxnSpPr>
              <p:nvPr/>
            </p:nvCxnSpPr>
            <p:spPr bwMode="auto">
              <a:xfrm>
                <a:off x="150817" y="850201"/>
                <a:ext cx="2551190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449" name="文本框 3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41" name="文本框 39"/>
          <p:cNvSpPr txBox="1">
            <a:spLocks noChangeArrowheads="1"/>
          </p:cNvSpPr>
          <p:nvPr/>
        </p:nvSpPr>
        <p:spPr bwMode="auto">
          <a:xfrm>
            <a:off x="8797925" y="1022350"/>
            <a:ext cx="160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导学内容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8680450" y="1844675"/>
            <a:ext cx="2198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讲师自我介绍，企业项目经验，教学经验，擅长技术，授课风格。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8467912" y="5532290"/>
            <a:ext cx="23310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对于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技能、知识，具体有效的学习方法与技巧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8930481" y="4576763"/>
            <a:ext cx="21986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思途知识体系介绍，各阶段学习内容与用途，各项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技能的企业实际需求度，知识面试出现率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TextBox 13"/>
          <p:cNvSpPr txBox="1">
            <a:spLocks noChangeArrowheads="1"/>
          </p:cNvSpPr>
          <p:nvPr/>
        </p:nvSpPr>
        <p:spPr bwMode="auto">
          <a:xfrm>
            <a:off x="9489964" y="3249195"/>
            <a:ext cx="21986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在校学生的各阶段实战项目展示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TextBox 13"/>
          <p:cNvSpPr txBox="1">
            <a:spLocks noChangeArrowheads="1"/>
          </p:cNvSpPr>
          <p:nvPr/>
        </p:nvSpPr>
        <p:spPr bwMode="auto">
          <a:xfrm>
            <a:off x="9169302" y="3928424"/>
            <a:ext cx="21986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学习过程中的常见问题预警与解决方法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27"/>
          <p:cNvGrpSpPr/>
          <p:nvPr/>
        </p:nvGrpSpPr>
        <p:grpSpPr bwMode="auto">
          <a:xfrm>
            <a:off x="637084" y="3360620"/>
            <a:ext cx="4652963" cy="752470"/>
            <a:chOff x="0" y="0"/>
            <a:chExt cx="4653435" cy="753470"/>
          </a:xfrm>
        </p:grpSpPr>
        <p:grpSp>
          <p:nvGrpSpPr>
            <p:cNvPr id="45" name="组合 28"/>
            <p:cNvGrpSpPr/>
            <p:nvPr/>
          </p:nvGrpSpPr>
          <p:grpSpPr bwMode="auto">
            <a:xfrm>
              <a:off x="1514629" y="0"/>
              <a:ext cx="3138806" cy="753470"/>
              <a:chOff x="1129" y="0"/>
              <a:chExt cx="4541375" cy="753470"/>
            </a:xfrm>
          </p:grpSpPr>
          <p:sp>
            <p:nvSpPr>
              <p:cNvPr id="49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7076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学习方法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47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27"/>
          <p:cNvGrpSpPr/>
          <p:nvPr/>
        </p:nvGrpSpPr>
        <p:grpSpPr bwMode="auto">
          <a:xfrm>
            <a:off x="647700" y="4087813"/>
            <a:ext cx="4652963" cy="488950"/>
            <a:chOff x="0" y="0"/>
            <a:chExt cx="4653435" cy="489600"/>
          </a:xfrm>
        </p:grpSpPr>
        <p:grpSp>
          <p:nvGrpSpPr>
            <p:cNvPr id="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学习的七大误区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9303703" y="2512378"/>
            <a:ext cx="2200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行业发展前景，职位进阶路线与职业规划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2558545" y="5450036"/>
            <a:ext cx="2771279" cy="39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实训心得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学习死板，只限于课堂知识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351723"/>
            <a:ext cx="10655300" cy="84074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没有站在一个行业的高度看待问题，只局限在小群体中。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0971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七、不学习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查阅文档发现是英文的不想看，只想找中文文档。翻阅文档看不明白，干脆不看，直接网上找教程。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573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65617" y="2618097"/>
            <a:ext cx="1123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商业项目成果</a:t>
            </a:r>
            <a:endParaRPr lang="en-US" altLang="zh-CN" sz="8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6161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大型联网项目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049820"/>
            <a:ext cx="5227955" cy="2591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25" y="1007151"/>
            <a:ext cx="5391373" cy="2677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4" y="3854308"/>
            <a:ext cx="5213645" cy="2568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12" y="3555379"/>
            <a:ext cx="5797798" cy="37127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2" y="1152508"/>
            <a:ext cx="5602562" cy="2750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73" y="1152509"/>
            <a:ext cx="5629388" cy="2750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21" y="4046220"/>
            <a:ext cx="5586173" cy="27405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-167" t="14930" r="167" b="-2"/>
          <a:stretch/>
        </p:blipFill>
        <p:spPr>
          <a:xfrm>
            <a:off x="6311473" y="4081806"/>
            <a:ext cx="5629388" cy="26937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32" y="1158138"/>
            <a:ext cx="2763348" cy="5419382"/>
          </a:xfrm>
          <a:prstGeom prst="rect">
            <a:avLst/>
          </a:prstGeom>
        </p:spPr>
      </p:pic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数万行代码量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2" y="1128395"/>
            <a:ext cx="2452798" cy="475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b="13759"/>
          <a:stretch/>
        </p:blipFill>
        <p:spPr>
          <a:xfrm>
            <a:off x="3270678" y="1128395"/>
            <a:ext cx="2560527" cy="4779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3059"/>
          <a:stretch/>
        </p:blipFill>
        <p:spPr>
          <a:xfrm>
            <a:off x="6160770" y="1158138"/>
            <a:ext cx="2656497" cy="55254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/>
          <a:srcRect l="173" t="20270" r="4558" b="581"/>
          <a:stretch/>
        </p:blipFill>
        <p:spPr>
          <a:xfrm>
            <a:off x="347662" y="4008069"/>
            <a:ext cx="5525447" cy="2732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/>
          <a:srcRect l="-164" t="18297" r="164" b="-565"/>
          <a:stretch/>
        </p:blipFill>
        <p:spPr>
          <a:xfrm>
            <a:off x="6160771" y="4008069"/>
            <a:ext cx="5749410" cy="27427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复杂表结构、存储过程</a:t>
            </a:r>
          </a:p>
        </p:txBody>
      </p:sp>
      <p:pic>
        <p:nvPicPr>
          <p:cNvPr id="2" name="图片 1" descr="$W2@47$M[38_{DAOM{BSI`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15" y="1101725"/>
            <a:ext cx="4008755" cy="2073275"/>
          </a:xfrm>
          <a:prstGeom prst="rect">
            <a:avLst/>
          </a:prstGeom>
        </p:spPr>
      </p:pic>
      <p:pic>
        <p:nvPicPr>
          <p:cNvPr id="3" name="图片 2" descr="PYQ`66`3W38L(HVN@SWS_V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1190625"/>
            <a:ext cx="2828925" cy="4476750"/>
          </a:xfrm>
          <a:prstGeom prst="rect">
            <a:avLst/>
          </a:prstGeom>
        </p:spPr>
      </p:pic>
      <p:pic>
        <p:nvPicPr>
          <p:cNvPr id="4" name="图片 3" descr="G(EP)%UBV%_H}{{_](%[]Q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0" y="1125220"/>
            <a:ext cx="2396490" cy="4607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20" y="3663950"/>
            <a:ext cx="5612765" cy="2520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" y="2856142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跨平台开发语言</a:t>
            </a:r>
            <a:r>
              <a:rPr lang="en-US" altLang="zh-CN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HTML5+ES6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4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-HTML5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03250" y="1363345"/>
            <a:ext cx="11483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是未来移动互联网的主宰者。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随着移动互联网的快速发展，跨平台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应用越来越成为主流趋势。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具有快速开发、高效运行、多端运行、简洁易用的等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特性。最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近几年一线互联网公司大量开源了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前端项目，丰富了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生态与相关社区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赶超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IOS/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Andriod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成为跨平台最佳解决方案。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应用关键所在，所有基于浏览器的应用，如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国内的大型系统：淘宝、京东、携程、饿了吗、网易、中国银行、中国工商银行，都是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开发。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4136390"/>
            <a:ext cx="1064260" cy="106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26715" b="34508"/>
          <a:stretch>
            <a:fillRect/>
          </a:stretch>
        </p:blipFill>
        <p:spPr>
          <a:xfrm>
            <a:off x="7840980" y="4125595"/>
            <a:ext cx="2125345" cy="1026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495" y="4114800"/>
            <a:ext cx="1048385" cy="1048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60" y="5466715"/>
            <a:ext cx="1041400" cy="1041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515" y="5466715"/>
            <a:ext cx="1577340" cy="104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7495" y="5410835"/>
            <a:ext cx="1153160" cy="1153160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47276409629&amp;di=b1e638f56f2ff5ae5d249eb0a8459ef3&amp;imgtype=0&amp;src=http%3A%2F%2Fwww.tiantis.com%2Fcn%2Fimages%2Fimg%2F000_0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3" y="4225667"/>
            <a:ext cx="3237611" cy="20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s1.bdstatic.com/70cFvXSh_Q1YnxGkpoWK1HF6hhy/it/u=366412911,3801842782&amp;fm=26&amp;gp=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26" y="4209733"/>
            <a:ext cx="2051834" cy="20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8535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四个月课程体系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3718736065"/>
              </p:ext>
            </p:extLst>
          </p:nvPr>
        </p:nvGraphicFramePr>
        <p:xfrm>
          <a:off x="676274" y="1257301"/>
          <a:ext cx="11107231" cy="516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28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 algn="ctr">
                        <a:buNone/>
                      </a:pPr>
                      <a:r>
                        <a:rPr lang="zh-CN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核心技术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案例分类</a:t>
                      </a:r>
                      <a:endParaRPr lang="zh-CN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5391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HTML5+CSS3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天实现商业化网页布局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常用标签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盒模型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浮动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背景样式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字体文本样式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柠檬科技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选物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商务公司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家具专区网</a:t>
                      </a:r>
                      <a:endParaRPr lang="en-US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实现高端网页效果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视频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音频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Canvas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定位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淘宝评论中的图片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照片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墙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炫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酷单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图片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上传预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览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小米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天气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导航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735643"/>
                  </a:ext>
                </a:extLst>
              </a:tr>
              <a:tr h="1473508">
                <a:tc vMerge="1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3F3F3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多终端适配的网站建设</a:t>
                      </a:r>
                      <a:endParaRPr lang="zh-CN" altLang="en-US" sz="1600" b="1" dirty="0">
                        <a:solidFill>
                          <a:srgbClr val="3F3F3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媒体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vw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单位</a:t>
                      </a:r>
                      <a:endParaRPr lang="en-US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boostrap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Uemo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820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401695" y="1770380"/>
            <a:ext cx="1903095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400" b="1" cap="all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鞠祥明</a:t>
            </a:r>
            <a:endParaRPr lang="zh-CN" altLang="en-US" sz="2400" b="1" cap="all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平行四边形 6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平行四边形 7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" name="矩形 8"/>
          <p:cNvSpPr>
            <a:spLocks noChangeArrowheads="1"/>
          </p:cNvSpPr>
          <p:nvPr/>
        </p:nvSpPr>
        <p:spPr bwMode="auto">
          <a:xfrm>
            <a:off x="817563" y="42386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9"/>
          <p:cNvSpPr>
            <a:spLocks noChangeArrowheads="1"/>
          </p:cNvSpPr>
          <p:nvPr/>
        </p:nvSpPr>
        <p:spPr bwMode="auto">
          <a:xfrm>
            <a:off x="5415280" y="1748155"/>
            <a:ext cx="5047615" cy="488950"/>
          </a:xfrm>
          <a:prstGeom prst="rect">
            <a:avLst/>
          </a:prstGeom>
          <a:solidFill>
            <a:srgbClr val="006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5591810" y="1784985"/>
            <a:ext cx="4871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教学组长，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金牌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6180" y="2453005"/>
            <a:ext cx="7898765" cy="3277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互联网开发经验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曾任多家公司前端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等多种前沿编程技术。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参与制定思途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对移动端应用有深入的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研究，擅长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热爱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PhotoShop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设计、爱民谣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770380"/>
            <a:ext cx="2292574" cy="22925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49679960"/>
              </p:ext>
            </p:extLst>
          </p:nvPr>
        </p:nvGraphicFramePr>
        <p:xfrm>
          <a:off x="817880" y="1588770"/>
          <a:ext cx="10839450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2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javascript+jQuery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从菜鸟到大神的蜕变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获取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添加删除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动画效果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白浅与夜华的对话你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说了算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网站中的选项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百度搜索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操作功能性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表格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登录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验证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常见网页动画总结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例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事件委托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DOM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增删改查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内置动画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定时器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仿京东首页图片轮播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滚动事件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事件绑定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事件对象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选项卡、手风琴、下拉菜单，楼层跳转等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57618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38608"/>
              </p:ext>
            </p:extLst>
          </p:nvPr>
        </p:nvGraphicFramePr>
        <p:xfrm>
          <a:off x="711199" y="1223644"/>
          <a:ext cx="10769601" cy="534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786349032"/>
                    </a:ext>
                  </a:extLst>
                </a:gridCol>
                <a:gridCol w="3427252">
                  <a:extLst>
                    <a:ext uri="{9D8B030D-6E8A-4147-A177-3AD203B41FA5}">
                      <a16:colId xmlns:a16="http://schemas.microsoft.com/office/drawing/2014/main" val="1540053944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1652556883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3862336612"/>
                    </a:ext>
                  </a:extLst>
                </a:gridCol>
              </a:tblGrid>
              <a:tr h="687414">
                <a:tc row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1" kern="1200" dirty="0" err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zh-CN" altLang="en-US" sz="16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后台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编程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js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后端开发的传奇之作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商品后台管理系统开发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网站基础开发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nodejs+express+mongoose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商品后台管理系统开发</a:t>
                      </a:r>
                      <a:b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实现功能：商品分类、商品发布、商品列表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579046"/>
                  </a:ext>
                </a:extLst>
              </a:tr>
              <a:tr h="597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文件传输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multiparty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34958"/>
                  </a:ext>
                </a:extLst>
              </a:tr>
              <a:tr h="448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图片处理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09454"/>
                  </a:ext>
                </a:extLst>
              </a:tr>
              <a:tr h="4632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富文本编辑器 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wangEditor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47514"/>
                  </a:ext>
                </a:extLst>
              </a:tr>
              <a:tr h="1950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未来前端开发的主流架构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-MVVM</a:t>
                      </a:r>
                      <a:b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vue.js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模块化开发移动端项目</a:t>
                      </a:r>
                      <a:endParaRPr lang="zh-CN" altLang="en-US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Vue+Vue-router+Vuex+SASS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手机版商城全功能开发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实现功能：个人资料、下单流程、订单系统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20142"/>
                  </a:ext>
                </a:extLst>
              </a:tr>
              <a:tr h="1202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React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开发移动端项目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eact+React-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dom+Redux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个人博客网站全栈式开发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实现功能：文章、列表、留言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回馈</a:t>
                      </a:r>
                      <a:endParaRPr lang="zh-CN" altLang="en-US" sz="1100" b="0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8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89313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94295960"/>
              </p:ext>
            </p:extLst>
          </p:nvPr>
        </p:nvGraphicFramePr>
        <p:xfrm>
          <a:off x="603251" y="1653540"/>
          <a:ext cx="10877549" cy="455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918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混合应用开发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跨平台应用开发解决方案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mui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mui</a:t>
                      </a:r>
                      <a:endParaRPr lang="en-US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mysql+socket.io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仿微信即时通讯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  <a:b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个人资料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、单聊、好友系统、消息记录、消息列表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36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微信小程序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：微信小程序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仿小米严选小程序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实现功能：个人资料、下单流程、订单系统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58382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070291" y="598657"/>
            <a:ext cx="1123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实训四个月能得到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51541"/>
              </p:ext>
            </p:extLst>
          </p:nvPr>
        </p:nvGraphicFramePr>
        <p:xfrm>
          <a:off x="1738312" y="1428750"/>
          <a:ext cx="8567738" cy="4429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908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差异项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参加过培训的学生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技能方面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无项目经验，问不出有价值的问题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工作方向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漫无目的（销售、网吧、滴滴、打印店）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时间成本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稳扎稳打 成本低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薪资待遇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就业初期平均薪资</a:t>
                      </a:r>
                      <a:r>
                        <a:rPr lang="en-US" sz="1400" kern="0" dirty="0">
                          <a:effectLst/>
                        </a:rPr>
                        <a:t>6000-10000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就业单位性质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就业单位多为国企、名企、上市企业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工作可选性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根据个人职业发展需求选择就业企业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人脉圈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培训班同学都是将来自己的行业人脉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--</a:t>
                      </a:r>
                      <a:r>
                        <a:rPr lang="zh-CN" sz="1400" kern="0" dirty="0">
                          <a:effectLst/>
                        </a:rPr>
                        <a:t>业内有用社交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学习习惯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养成良好的学习习惯终生受益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编程思维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形成编程思维，掌握未来世界的基础语言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r>
                        <a:rPr lang="zh-CN" sz="1400" kern="0">
                          <a:effectLst/>
                        </a:rPr>
                        <a:t>年以后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4000-6000</a:t>
                      </a:r>
                      <a:r>
                        <a:rPr lang="zh-CN" sz="1400" kern="0" dirty="0">
                          <a:effectLst/>
                        </a:rPr>
                        <a:t>（下班玩游戏，人生无期望）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人生状态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在需要奋斗的年龄，与强者竞争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38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等腰三角形 4"/>
          <p:cNvSpPr/>
          <p:nvPr/>
        </p:nvSpPr>
        <p:spPr bwMode="auto">
          <a:xfrm>
            <a:off x="209304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5780" name="文本框 6"/>
          <p:cNvSpPr txBox="1">
            <a:spLocks noChangeArrowheads="1"/>
          </p:cNvSpPr>
          <p:nvPr/>
        </p:nvSpPr>
        <p:spPr bwMode="auto">
          <a:xfrm>
            <a:off x="4718376" y="1410958"/>
            <a:ext cx="5724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7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18666" y="4323530"/>
            <a:ext cx="35013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服务宗旨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：让高薪就业更简单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30401" y="3339583"/>
            <a:ext cx="7040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思途愿景：全心全意打造中国最具口碑影响力的教育科技集团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1544320"/>
            <a:ext cx="3356610" cy="3356610"/>
          </a:xfrm>
          <a:prstGeom prst="rect">
            <a:avLst/>
          </a:prstGeom>
        </p:spPr>
      </p:pic>
    </p:spTree>
  </p:cSld>
  <p:clrMapOvr>
    <a:masterClrMapping/>
  </p:clrMapOvr>
  <p:transition spd="slow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9485" y="1109732"/>
            <a:ext cx="112325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2010-2018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年时间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移动互联网改变了我们生活的方方面面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生活质量因为科技而变得更好，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支付宝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微信钱包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娱乐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大众点评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餐厅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美团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饿了么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无人车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人脸识别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感悟：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移动互联网有无限可能展示自己的舞台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生活变得体验度越来越高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效率也越来越高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时代需要我们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不断学习，终身学习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我们是这个新时代的参与者，也是贡献者，其实是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最大的获益者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407701" y="1792999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人才需求大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1478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行业优势：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192011" y="1792999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薪资待遇高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402676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提升空间大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407701" y="3617202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工作环境优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192011" y="3617202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社会地位高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192011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成功机会大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407701" y="4607518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行业覆盖广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6192011" y="4607518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未来方向好</a:t>
            </a:r>
          </a:p>
        </p:txBody>
      </p:sp>
    </p:spTree>
    <p:extLst>
      <p:ext uri="{BB962C8B-B14F-4D97-AF65-F5344CB8AC3E}">
        <p14:creationId xmlns:p14="http://schemas.microsoft.com/office/powerpoint/2010/main" val="142620011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70523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3"/>
          <p:cNvSpPr txBox="1"/>
          <p:nvPr/>
        </p:nvSpPr>
        <p:spPr>
          <a:xfrm>
            <a:off x="501650" y="2381330"/>
            <a:ext cx="11232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四大主流就业岗位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21316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01116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行业趋势：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678" y="2258735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0" y="2258736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18" y="2258736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9" y="2258737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/>
          <p:cNvSpPr txBox="1"/>
          <p:nvPr/>
        </p:nvSpPr>
        <p:spPr>
          <a:xfrm>
            <a:off x="4113855" y="4078746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Java</a:t>
            </a:r>
            <a:r>
              <a:rPr lang="zh-CN" altLang="en-US" b="1" dirty="0">
                <a:solidFill>
                  <a:srgbClr val="FF0000"/>
                </a:solidFill>
              </a:rPr>
              <a:t>后台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大数据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22758" y="3962575"/>
            <a:ext cx="1601807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Python+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05825" y="4101075"/>
            <a:ext cx="2390709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前端</a:t>
            </a:r>
            <a:r>
              <a:rPr lang="en-US" altLang="zh-CN" b="1" dirty="0">
                <a:solidFill>
                  <a:srgbClr val="FF0000"/>
                </a:solidFill>
              </a:rPr>
              <a:t>HTML5</a:t>
            </a:r>
            <a:r>
              <a:rPr lang="zh-CN" altLang="en-US" b="1" dirty="0">
                <a:solidFill>
                  <a:srgbClr val="FF0000"/>
                </a:solidFill>
              </a:rPr>
              <a:t>开发</a:t>
            </a:r>
          </a:p>
        </p:txBody>
      </p:sp>
      <p:sp>
        <p:nvSpPr>
          <p:cNvPr id="13" name="文本框 8"/>
          <p:cNvSpPr txBox="1"/>
          <p:nvPr/>
        </p:nvSpPr>
        <p:spPr>
          <a:xfrm>
            <a:off x="1742130" y="4112701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设计师</a:t>
            </a:r>
          </a:p>
        </p:txBody>
      </p:sp>
    </p:spTree>
    <p:extLst>
      <p:ext uri="{BB962C8B-B14F-4D97-AF65-F5344CB8AC3E}">
        <p14:creationId xmlns:p14="http://schemas.microsoft.com/office/powerpoint/2010/main" val="3285762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1298575"/>
            <a:ext cx="5017135" cy="327342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959485" y="4713517"/>
            <a:ext cx="11232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大趋势，高待遇，高福利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现在打开智联招聘，搜岗位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18649"/>
          <a:stretch/>
        </p:blipFill>
        <p:spPr>
          <a:xfrm>
            <a:off x="5977133" y="1298575"/>
            <a:ext cx="5655434" cy="34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172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60649"/>
            <a:ext cx="9714421" cy="63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934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清风素材 https://12sc.taobao.com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风素材2 https://12sc.taobao.com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清风素材3 https://12sc.taobao.com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清风素材4 https://12sc.taobao.com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清风素材5 https://12sc.taobao.com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清风素材6 https://12sc.taobao.com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清风素材7 https://12sc.taobao.com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清风素材8 https://12sc.taobao.com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2588</Words>
  <Application>Microsoft Office PowerPoint</Application>
  <PresentationFormat>宽屏</PresentationFormat>
  <Paragraphs>368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清风素材 https://12sc.taobao.com</vt:lpstr>
      <vt:lpstr>清风素材1 https://12sc.taobao.com</vt:lpstr>
      <vt:lpstr>清风素材2 https://12sc.taobao.com</vt:lpstr>
      <vt:lpstr>清风素材3 https://12sc.taobao.com</vt:lpstr>
      <vt:lpstr>清风素材4 https://12sc.taobao.com</vt:lpstr>
      <vt:lpstr>清风素材5 https://12sc.taobao.com</vt:lpstr>
      <vt:lpstr>清风素材6 https://12sc.taobao.com</vt:lpstr>
      <vt:lpstr>清风素材7 https://12sc.taobao.com</vt:lpstr>
      <vt:lpstr>清风素材8 https://12sc.taobao.com</vt:lpstr>
      <vt:lpstr>11_Office 主题</vt:lpstr>
      <vt:lpstr>12_Office 主题</vt:lpstr>
      <vt:lpstr>13_Office 主题</vt:lpstr>
      <vt:lpstr>14_Office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36.ppt</dc:title>
  <dc:creator/>
  <cp:lastModifiedBy/>
  <cp:revision>27</cp:revision>
  <dcterms:created xsi:type="dcterms:W3CDTF">2016-11-25T05:52:00Z</dcterms:created>
  <dcterms:modified xsi:type="dcterms:W3CDTF">2019-06-24T09:40:39Z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